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1"/>
  </p:notesMasterIdLst>
  <p:sldIdLst>
    <p:sldId id="568" r:id="rId2"/>
    <p:sldId id="569" r:id="rId3"/>
    <p:sldId id="570" r:id="rId4"/>
    <p:sldId id="571" r:id="rId5"/>
    <p:sldId id="572" r:id="rId6"/>
    <p:sldId id="630" r:id="rId7"/>
    <p:sldId id="631" r:id="rId8"/>
    <p:sldId id="632" r:id="rId9"/>
    <p:sldId id="573" r:id="rId10"/>
    <p:sldId id="583" r:id="rId11"/>
    <p:sldId id="584" r:id="rId12"/>
    <p:sldId id="585" r:id="rId13"/>
    <p:sldId id="586" r:id="rId14"/>
    <p:sldId id="587" r:id="rId15"/>
    <p:sldId id="588" r:id="rId16"/>
    <p:sldId id="574" r:id="rId17"/>
    <p:sldId id="601" r:id="rId18"/>
    <p:sldId id="575" r:id="rId19"/>
    <p:sldId id="577" r:id="rId20"/>
    <p:sldId id="589" r:id="rId21"/>
    <p:sldId id="590" r:id="rId22"/>
    <p:sldId id="591" r:id="rId23"/>
    <p:sldId id="578" r:id="rId24"/>
    <p:sldId id="593" r:id="rId25"/>
    <p:sldId id="592" r:id="rId26"/>
    <p:sldId id="594" r:id="rId27"/>
    <p:sldId id="595" r:id="rId28"/>
    <p:sldId id="579" r:id="rId29"/>
    <p:sldId id="580" r:id="rId30"/>
    <p:sldId id="633" r:id="rId31"/>
    <p:sldId id="634" r:id="rId32"/>
    <p:sldId id="603" r:id="rId33"/>
    <p:sldId id="598" r:id="rId34"/>
    <p:sldId id="599" r:id="rId35"/>
    <p:sldId id="600" r:id="rId36"/>
    <p:sldId id="602" r:id="rId37"/>
    <p:sldId id="604" r:id="rId38"/>
    <p:sldId id="605" r:id="rId39"/>
    <p:sldId id="606" r:id="rId40"/>
    <p:sldId id="607" r:id="rId41"/>
    <p:sldId id="608" r:id="rId42"/>
    <p:sldId id="610" r:id="rId43"/>
    <p:sldId id="611" r:id="rId44"/>
    <p:sldId id="609" r:id="rId45"/>
    <p:sldId id="612" r:id="rId46"/>
    <p:sldId id="613" r:id="rId47"/>
    <p:sldId id="614" r:id="rId48"/>
    <p:sldId id="615" r:id="rId49"/>
    <p:sldId id="616" r:id="rId50"/>
    <p:sldId id="617" r:id="rId51"/>
    <p:sldId id="618" r:id="rId52"/>
    <p:sldId id="619" r:id="rId53"/>
    <p:sldId id="620" r:id="rId54"/>
    <p:sldId id="621" r:id="rId55"/>
    <p:sldId id="622" r:id="rId56"/>
    <p:sldId id="623" r:id="rId57"/>
    <p:sldId id="624" r:id="rId58"/>
    <p:sldId id="625" r:id="rId59"/>
    <p:sldId id="626" r:id="rId60"/>
    <p:sldId id="647" r:id="rId61"/>
    <p:sldId id="648" r:id="rId62"/>
    <p:sldId id="649" r:id="rId63"/>
    <p:sldId id="653" r:id="rId64"/>
    <p:sldId id="667" r:id="rId65"/>
    <p:sldId id="680" r:id="rId66"/>
    <p:sldId id="681" r:id="rId67"/>
    <p:sldId id="669" r:id="rId68"/>
    <p:sldId id="670" r:id="rId69"/>
    <p:sldId id="671" r:id="rId70"/>
    <p:sldId id="672" r:id="rId71"/>
    <p:sldId id="673" r:id="rId72"/>
    <p:sldId id="674" r:id="rId73"/>
    <p:sldId id="675" r:id="rId74"/>
    <p:sldId id="676" r:id="rId75"/>
    <p:sldId id="677" r:id="rId76"/>
    <p:sldId id="678" r:id="rId77"/>
    <p:sldId id="682" r:id="rId78"/>
    <p:sldId id="679" r:id="rId79"/>
    <p:sldId id="654" r:id="rId80"/>
    <p:sldId id="655" r:id="rId81"/>
    <p:sldId id="656" r:id="rId82"/>
    <p:sldId id="658" r:id="rId83"/>
    <p:sldId id="659" r:id="rId84"/>
    <p:sldId id="660" r:id="rId85"/>
    <p:sldId id="661" r:id="rId86"/>
    <p:sldId id="662" r:id="rId87"/>
    <p:sldId id="663" r:id="rId88"/>
    <p:sldId id="664" r:id="rId89"/>
    <p:sldId id="499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0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586" autoAdjust="0"/>
  </p:normalViewPr>
  <p:slideViewPr>
    <p:cSldViewPr>
      <p:cViewPr>
        <p:scale>
          <a:sx n="70" d="100"/>
          <a:sy n="70" d="100"/>
        </p:scale>
        <p:origin x="-1350" y="-2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07EF9-30CF-4AAE-9D17-255FBED9613B}" type="datetimeFigureOut">
              <a:rPr lang="en-US" smtClean="0"/>
              <a:t>09-Jun-20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CCC4F-146D-459C-911E-E0CC49939F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117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Anonymous1.java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CCC4F-146D-459C-911E-E0CC49939F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4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jpe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IU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59024"/>
            <a:ext cx="7315200" cy="685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3600" b="0" i="0" u="none" kern="1200" dirty="0">
                <a:solidFill>
                  <a:srgbClr val="D43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103120"/>
            <a:ext cx="7315200" cy="22860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4800" b="1" i="0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70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0" y="91440"/>
            <a:ext cx="9144000" cy="731520"/>
          </a:xfrm>
          <a:prstGeom prst="rect">
            <a:avLst/>
          </a:prstGeom>
        </p:spPr>
        <p:txBody>
          <a:bodyPr wrap="none" lIns="274320" rIns="274320" anchor="ctr" anchorCtr="0">
            <a:normAutofit/>
          </a:bodyPr>
          <a:lstStyle>
            <a:lvl1pPr>
              <a:defRPr lang="en-US" sz="4000" b="1" i="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l"/>
            <a:r>
              <a:rPr lang="en-US" dirty="0" smtClean="0"/>
              <a:t>Click to edit </a:t>
            </a:r>
            <a:r>
              <a:rPr lang="en-US" dirty="0" err="1" smtClean="0"/>
              <a:t>AMaster</a:t>
            </a:r>
            <a:r>
              <a:rPr lang="en-US" dirty="0" smtClean="0"/>
              <a:t> title style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72400" y="6525344"/>
            <a:ext cx="936104" cy="31402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fld id="{CBE0357F-229F-4BD9-AE90-5490DF2A6E29}" type="slidenum">
              <a:rPr lang="en-US" sz="1400" smtClean="0">
                <a:solidFill>
                  <a:schemeClr val="accent3">
                    <a:lumMod val="50000"/>
                  </a:schemeClr>
                </a:solidFill>
                <a:latin typeface="Myriad Web Pro" panose="020B0503030403020204" pitchFamily="34" charset="0"/>
              </a:rPr>
              <a:pPr algn="r"/>
              <a:t>‹#›</a:t>
            </a:fld>
            <a:endParaRPr lang="en-US" sz="1400" dirty="0">
              <a:solidFill>
                <a:schemeClr val="accent3">
                  <a:lumMod val="50000"/>
                </a:schemeClr>
              </a:solidFill>
              <a:latin typeface="Myriad Web Pro" panose="020B050303040302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457200" y="1188720"/>
            <a:ext cx="8229600" cy="50292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365760" indent="-36576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D43A3C"/>
              </a:buClr>
              <a:buFont typeface="Wingdings" panose="05000000000000000000" pitchFamily="2" charset="2"/>
              <a:buChar char="v"/>
              <a:defRPr lang="en-US" sz="2400" b="1" kern="1200" dirty="0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31520" indent="-36576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D43A3C"/>
              </a:buClr>
              <a:buFont typeface="Wingdings" panose="05000000000000000000" pitchFamily="2" charset="2"/>
              <a:buChar char="Ø"/>
              <a:defRPr lang="en-US" sz="2000" kern="1200" dirty="0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  <a:lvl3pPr marL="1097280" indent="-36576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D43A3C"/>
              </a:buClr>
              <a:buFont typeface="Wingdings" panose="05000000000000000000" pitchFamily="2" charset="2"/>
              <a:buChar char="ü"/>
              <a:defRPr lang="en-US" sz="2000" kern="1200" dirty="0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2513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UA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1371600"/>
            <a:ext cx="7315200" cy="27432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4800" b="1" i="0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Valediction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76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UA SALT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1371600"/>
            <a:ext cx="7315200" cy="27432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4800" b="1" i="0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Valediction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457200" y="6400800"/>
            <a:ext cx="8229600" cy="457200"/>
          </a:xfrm>
          <a:prstGeom prst="rect">
            <a:avLst/>
          </a:prstGeom>
        </p:spPr>
        <p:txBody>
          <a:bodyPr anchor="ctr" anchorCtr="1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0" dirty="0" smtClean="0">
                <a:solidFill>
                  <a:schemeClr val="tx2">
                    <a:lumMod val="50000"/>
                  </a:schemeClr>
                </a:solidFill>
              </a:rPr>
              <a:t>Created in partnership with the School of Applied Learning in Testing</a:t>
            </a:r>
            <a:r>
              <a:rPr lang="en-US" sz="1200" b="0" baseline="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en-US" sz="1200" b="0" i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18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X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1371600"/>
            <a:ext cx="7315200" cy="27432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4800" b="1" i="0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Valediction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772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X SALT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1371600"/>
            <a:ext cx="7315200" cy="27432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4800" b="1" i="0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Valediction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 userDrawn="1"/>
        </p:nvSpPr>
        <p:spPr>
          <a:xfrm>
            <a:off x="457200" y="6400800"/>
            <a:ext cx="8229600" cy="457200"/>
          </a:xfrm>
          <a:prstGeom prst="rect">
            <a:avLst/>
          </a:prstGeom>
        </p:spPr>
        <p:txBody>
          <a:bodyPr anchor="ctr" anchorCtr="1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0" dirty="0" smtClean="0">
                <a:solidFill>
                  <a:schemeClr val="tx2">
                    <a:lumMod val="50000"/>
                  </a:schemeClr>
                </a:solidFill>
              </a:rPr>
              <a:t>Created in partnership with the School of Applied Learning in Testing</a:t>
            </a:r>
            <a:r>
              <a:rPr lang="en-US" sz="1200" b="0" baseline="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en-US" sz="1200" b="0" i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203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9CE611-81BB-4F68-9DCE-7122D6BF5A21}" type="datetimeFigureOut">
              <a:rPr lang="en-IN" smtClean="0"/>
              <a:pPr/>
              <a:t>09-06-2020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20EB92-6F84-4A9E-9A59-D2D5AB212173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61"/>
          <a:stretch/>
        </p:blipFill>
        <p:spPr>
          <a:xfrm>
            <a:off x="0" y="6400800"/>
            <a:ext cx="9144000" cy="76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61"/>
          <a:stretch/>
        </p:blipFill>
        <p:spPr>
          <a:xfrm>
            <a:off x="0" y="640080"/>
            <a:ext cx="91440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90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48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61"/>
          <a:stretch/>
        </p:blipFill>
        <p:spPr>
          <a:xfrm>
            <a:off x="0" y="6400800"/>
            <a:ext cx="9144000" cy="76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6556384"/>
            <a:ext cx="1524000" cy="21907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7132320" y="6529088"/>
            <a:ext cx="2011680" cy="276999"/>
          </a:xfrm>
          <a:prstGeom prst="rect">
            <a:avLst/>
          </a:prstGeom>
          <a:noFill/>
        </p:spPr>
        <p:txBody>
          <a:bodyPr wrap="square" lIns="0" rIns="274320" rtlCol="0" anchor="ctr" anchorCtr="0">
            <a:spAutoFit/>
          </a:bodyPr>
          <a:lstStyle/>
          <a:p>
            <a:pPr algn="r"/>
            <a:r>
              <a:rPr lang="en-US" sz="1200" dirty="0" smtClean="0">
                <a:solidFill>
                  <a:schemeClr val="tx1"/>
                </a:solidFill>
                <a:latin typeface="Myriad Web Pro" pitchFamily="34" charset="0"/>
              </a:rPr>
              <a:t>www.mentor-global.com</a:t>
            </a:r>
            <a:endParaRPr lang="en-US" sz="1200" dirty="0">
              <a:solidFill>
                <a:schemeClr val="tx1"/>
              </a:solidFill>
              <a:latin typeface="Myriad Web Pro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61"/>
          <a:stretch/>
        </p:blipFill>
        <p:spPr>
          <a:xfrm>
            <a:off x="0" y="640080"/>
            <a:ext cx="91440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42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828800"/>
            <a:ext cx="8229600" cy="1463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24071"/>
                </a:solidFill>
                <a:latin typeface="Myriad Web Pro" pitchFamily="34" charset="0"/>
              </a:defRPr>
            </a:lvl1pPr>
          </a:lstStyle>
          <a:p>
            <a:r>
              <a:rPr lang="en-US" dirty="0" smtClean="0"/>
              <a:t>Click to add valediction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057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895" y="5312049"/>
            <a:ext cx="3214211" cy="46958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788920" y="5897880"/>
            <a:ext cx="3566160" cy="27432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sz="2000" b="0" dirty="0" smtClean="0">
                <a:latin typeface="Myriad Web Pro" pitchFamily="34" charset="0"/>
              </a:rPr>
              <a:t>Building Learning Organizations</a:t>
            </a:r>
            <a:endParaRPr lang="en-US" sz="2000" b="0" dirty="0">
              <a:latin typeface="Myriad Web Pro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200400" y="6202680"/>
            <a:ext cx="2743200" cy="27432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algn="r"/>
            <a:r>
              <a:rPr lang="en-US" sz="2000" dirty="0" smtClean="0">
                <a:solidFill>
                  <a:schemeClr val="tx1"/>
                </a:solidFill>
                <a:latin typeface="Myriad Web Pro" pitchFamily="34" charset="0"/>
              </a:rPr>
              <a:t>www.mentor-global.com</a:t>
            </a:r>
            <a:endParaRPr lang="en-US" sz="2000" dirty="0">
              <a:solidFill>
                <a:schemeClr val="tx1"/>
              </a:solidFill>
              <a:latin typeface="Myriad Web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228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X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59024"/>
            <a:ext cx="73152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0" i="0" u="none" kern="1200" dirty="0">
                <a:solidFill>
                  <a:srgbClr val="D43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103120"/>
            <a:ext cx="7315200" cy="22860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4800" b="1" i="0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461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IUA Testi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68880"/>
            <a:ext cx="4114800" cy="73152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0" i="0" u="none" kern="1200" dirty="0">
                <a:solidFill>
                  <a:srgbClr val="D43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474720"/>
            <a:ext cx="8229600" cy="18288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4800" b="1" i="0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"/>
            <a:ext cx="4572000" cy="362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36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IUA SALT Testi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68880"/>
            <a:ext cx="4114800" cy="73152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0" i="0" u="none" kern="1200" dirty="0">
                <a:solidFill>
                  <a:srgbClr val="D43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474720"/>
            <a:ext cx="8229600" cy="18288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4800" b="1" i="0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"/>
            <a:ext cx="4572000" cy="362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17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X Testi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68880"/>
            <a:ext cx="4114800" cy="73152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0" i="0" u="none" kern="1200" dirty="0">
                <a:solidFill>
                  <a:srgbClr val="D43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474720"/>
            <a:ext cx="8229600" cy="18288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4800" b="1" i="0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"/>
            <a:ext cx="4572000" cy="362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95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X SALT Testi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68880"/>
            <a:ext cx="4114800" cy="73152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0" i="0" u="none" kern="1200" dirty="0">
                <a:solidFill>
                  <a:srgbClr val="D43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474720"/>
            <a:ext cx="8229600" cy="18288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4800" b="1" i="0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457200" y="6400800"/>
            <a:ext cx="8229600" cy="457200"/>
          </a:xfrm>
          <a:prstGeom prst="rect">
            <a:avLst/>
          </a:prstGeom>
        </p:spPr>
        <p:txBody>
          <a:bodyPr anchor="ctr" anchorCtr="1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0" dirty="0" smtClean="0">
                <a:solidFill>
                  <a:schemeClr val="tx2">
                    <a:lumMod val="50000"/>
                  </a:schemeClr>
                </a:solidFill>
              </a:rPr>
              <a:t>Created in partnership with the School of Applied Learning in Testing</a:t>
            </a:r>
            <a:r>
              <a:rPr lang="en-US" sz="1200" b="0" baseline="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en-US" sz="1200" b="0" i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"/>
            <a:ext cx="4572000" cy="362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01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0" y="91440"/>
            <a:ext cx="9144000" cy="731520"/>
          </a:xfrm>
          <a:prstGeom prst="rect">
            <a:avLst/>
          </a:prstGeom>
        </p:spPr>
        <p:txBody>
          <a:bodyPr wrap="none" lIns="274320" rIns="274320" anchor="ctr" anchorCtr="0">
            <a:normAutofit/>
          </a:bodyPr>
          <a:lstStyle>
            <a:lvl1pPr algn="l">
              <a:defRPr sz="4000" b="1" i="0" u="none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Click to edit </a:t>
            </a:r>
            <a:r>
              <a:rPr lang="en-US" dirty="0" err="1" smtClean="0"/>
              <a:t>CMaster</a:t>
            </a:r>
            <a:r>
              <a:rPr lang="en-US" dirty="0" smtClean="0"/>
              <a:t>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8720"/>
            <a:ext cx="8229600" cy="548640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2800" b="1" i="0">
                <a:solidFill>
                  <a:schemeClr val="tx2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7200" y="1737360"/>
            <a:ext cx="8229600" cy="448056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365760" indent="-36576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D43A3C"/>
              </a:buClr>
              <a:buFont typeface="Wingdings" panose="05000000000000000000" pitchFamily="2" charset="2"/>
              <a:buChar char="v"/>
              <a:defRPr sz="24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31520" indent="-36576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D43A3C"/>
              </a:buClr>
              <a:buFont typeface="Wingdings" panose="05000000000000000000" pitchFamily="2" charset="2"/>
              <a:buChar char="Ø"/>
              <a:defRPr sz="20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  <a:lvl3pPr marL="1097280" indent="-36576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D43A3C"/>
              </a:buClr>
              <a:buFont typeface="Wingdings" panose="05000000000000000000" pitchFamily="2" charset="2"/>
              <a:buChar char="ü"/>
              <a:defRPr sz="2000" baseline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172400" y="6525344"/>
            <a:ext cx="936104" cy="31402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fld id="{CBE0357F-229F-4BD9-AE90-5490DF2A6E29}" type="slidenum">
              <a:rPr lang="en-US" sz="1400" smtClean="0">
                <a:solidFill>
                  <a:schemeClr val="tx2">
                    <a:lumMod val="50000"/>
                  </a:schemeClr>
                </a:solidFill>
                <a:latin typeface="Myriad Web Pro" panose="020B0503030403020204" pitchFamily="34" charset="0"/>
              </a:rPr>
              <a:pPr algn="r"/>
              <a:t>‹#›</a:t>
            </a:fld>
            <a:endParaRPr lang="en-US" sz="1400" dirty="0">
              <a:solidFill>
                <a:schemeClr val="tx2">
                  <a:lumMod val="50000"/>
                </a:schemeClr>
              </a:solidFill>
              <a:latin typeface="Myriad Web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725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0" y="91440"/>
            <a:ext cx="9144000" cy="731520"/>
          </a:xfrm>
          <a:prstGeom prst="rect">
            <a:avLst/>
          </a:prstGeom>
        </p:spPr>
        <p:txBody>
          <a:bodyPr wrap="none" lIns="274320" rIns="274320" anchor="ctr" anchorCtr="0">
            <a:normAutofit/>
          </a:bodyPr>
          <a:lstStyle>
            <a:lvl1pPr algn="l">
              <a:defRPr sz="4000" b="1" i="0" u="none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Click to edit </a:t>
            </a:r>
            <a:r>
              <a:rPr lang="en-US" dirty="0" err="1" smtClean="0"/>
              <a:t>CMaster</a:t>
            </a:r>
            <a:r>
              <a:rPr lang="en-US" dirty="0" smtClean="0"/>
              <a:t>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7200" y="1188720"/>
            <a:ext cx="8229600" cy="50292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365760" indent="-36576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D43A3C"/>
              </a:buClr>
              <a:buFont typeface="Wingdings" panose="05000000000000000000" pitchFamily="2" charset="2"/>
              <a:buChar char="v"/>
              <a:defRPr lang="en-US" sz="2400" kern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31520" indent="-36576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D43A3C"/>
              </a:buClr>
              <a:buFont typeface="Wingdings" panose="05000000000000000000" pitchFamily="2" charset="2"/>
              <a:buChar char="Ø"/>
              <a:defRPr lang="en-US" sz="2000" kern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  <a:lvl3pPr marL="1097280" indent="-36576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D43A3C"/>
              </a:buClr>
              <a:buFont typeface="Wingdings" panose="05000000000000000000" pitchFamily="2" charset="2"/>
              <a:buChar char="ü"/>
              <a:defRPr lang="en-US" sz="2000" kern="1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172400" y="6531592"/>
            <a:ext cx="936104" cy="3077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fld id="{CBE0357F-229F-4BD9-AE90-5490DF2A6E29}" type="slidenum">
              <a:rPr lang="en-US" sz="1400" smtClean="0">
                <a:solidFill>
                  <a:schemeClr val="tx2">
                    <a:lumMod val="50000"/>
                  </a:schemeClr>
                </a:solidFill>
                <a:latin typeface="Myriad Web Pro" panose="020B0503030403020204" pitchFamily="34" charset="0"/>
              </a:rPr>
              <a:pPr algn="r"/>
              <a:t>‹#›</a:t>
            </a:fld>
            <a:endParaRPr lang="en-US" sz="1400" dirty="0">
              <a:solidFill>
                <a:schemeClr val="tx2">
                  <a:lumMod val="50000"/>
                </a:schemeClr>
              </a:solidFill>
              <a:latin typeface="Myriad Web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205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0" y="91440"/>
            <a:ext cx="9144000" cy="731520"/>
          </a:xfrm>
          <a:prstGeom prst="rect">
            <a:avLst/>
          </a:prstGeom>
        </p:spPr>
        <p:txBody>
          <a:bodyPr wrap="none" lIns="274320" rIns="274320" anchor="ctr" anchorCtr="0">
            <a:normAutofit/>
          </a:bodyPr>
          <a:lstStyle>
            <a:lvl1pPr>
              <a:defRPr lang="en-US" sz="4000" b="1" i="0" u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l"/>
            <a:r>
              <a:rPr lang="en-US" dirty="0" smtClean="0"/>
              <a:t>Click to edit </a:t>
            </a:r>
            <a:r>
              <a:rPr lang="en-US" dirty="0" err="1" smtClean="0"/>
              <a:t>QMaster</a:t>
            </a:r>
            <a:r>
              <a:rPr lang="en-US" dirty="0" smtClean="0"/>
              <a:t>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72400" y="6531592"/>
            <a:ext cx="936104" cy="3077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fld id="{CBE0357F-229F-4BD9-AE90-5490DF2A6E29}" type="slidenum">
              <a:rPr lang="en-US" sz="1400" smtClean="0">
                <a:solidFill>
                  <a:schemeClr val="accent6">
                    <a:lumMod val="50000"/>
                  </a:schemeClr>
                </a:solidFill>
                <a:latin typeface="Myriad Web Pro" panose="020B0503030403020204" pitchFamily="34" charset="0"/>
              </a:rPr>
              <a:pPr algn="r"/>
              <a:t>‹#›</a:t>
            </a:fld>
            <a:endParaRPr lang="en-US" sz="1400" dirty="0">
              <a:solidFill>
                <a:schemeClr val="accent6">
                  <a:lumMod val="50000"/>
                </a:schemeClr>
              </a:solidFill>
              <a:latin typeface="Myriad Web Pro" panose="020B050303040302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457200" y="1188720"/>
            <a:ext cx="8229600" cy="50292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365760" indent="-36576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D43A3C"/>
              </a:buClr>
              <a:buFont typeface="Wingdings" panose="05000000000000000000" pitchFamily="2" charset="2"/>
              <a:buChar char="v"/>
              <a:defRPr lang="en-US" sz="2400" b="1" kern="1200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31520" indent="-36576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D43A3C"/>
              </a:buClr>
              <a:buFont typeface="Wingdings" panose="05000000000000000000" pitchFamily="2" charset="2"/>
              <a:buChar char="Ø"/>
              <a:defRPr lang="en-US" sz="2000" kern="1200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  <a:lvl3pPr marL="1097280" indent="-36576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D43A3C"/>
              </a:buClr>
              <a:buFont typeface="Wingdings" panose="05000000000000000000" pitchFamily="2" charset="2"/>
              <a:buChar char="ü"/>
              <a:defRPr lang="en-US" sz="2000" kern="1200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60937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39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8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hi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hi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8/customer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8/customers/Guru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8/customer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8/customers/Guru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current/reference/html/getting-started-installing-spring-boot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repo.spring.io/release/org/springframework/boot/spring-boot-cli/2.1.2.RELEASE/spring-boot-cli-2.1.2.RELEASE-bin.zip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7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start.spring.io/" TargetMode="Externa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ocs.spring.io/spring-boot/docs/current/reference/html/common-application-properties.html" TargetMode="Externa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acle.com/technetwork/apps-tech/jdbc-112010-090769.html" TargetMode="Externa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acle.com/technetwork/apps-tech/jdbc-112010-090769.html" TargetMode="External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tools3/sts/al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2"/>
              </a:buClr>
              <a:buSzPct val="75000"/>
              <a:buNone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</a:pPr>
            <a:endParaRPr lang="en-US" sz="66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sz="6600" b="1" dirty="0" smtClean="0">
                <a:latin typeface="Times New Roman" pitchFamily="18" charset="0"/>
                <a:cs typeface="Times New Roman" pitchFamily="18" charset="0"/>
              </a:rPr>
              <a:t>Spring Boot</a:t>
            </a:r>
          </a:p>
          <a:p>
            <a:pPr marL="0" indent="0" algn="ctr">
              <a:buNone/>
            </a:pPr>
            <a:r>
              <a:rPr lang="en-US" sz="6600" b="1" dirty="0" smtClean="0">
                <a:latin typeface="Times New Roman" pitchFamily="18" charset="0"/>
                <a:cs typeface="Times New Roman" pitchFamily="18" charset="0"/>
              </a:rPr>
              <a:t>- Guru</a:t>
            </a:r>
          </a:p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50793"/>
            <a:ext cx="2992793" cy="918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684605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Download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STS and install</a:t>
            </a:r>
            <a:r>
              <a:rPr lang="en-US" dirty="0">
                <a:latin typeface="Arial" pitchFamily="34" charset="0"/>
                <a:cs typeface="Arial" pitchFamily="34" charset="0"/>
              </a:rPr>
              <a:t/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dirty="0">
                <a:latin typeface="Arial" pitchFamily="34" charset="0"/>
                <a:cs typeface="Arial" pitchFamily="34" charset="0"/>
              </a:rPr>
              <a:t>https://spring.io/tools3/sts/all/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10</a:t>
            </a:fld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6" r="9267" b="9142"/>
          <a:stretch/>
        </p:blipFill>
        <p:spPr bwMode="auto">
          <a:xfrm>
            <a:off x="17061" y="1676400"/>
            <a:ext cx="8915400" cy="4283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023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Managing Dependencies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In Enterprise applications, we depend on other libraries (.jar files)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Downloading and keeping in the classpath – difficult step, we need to manage such dependencies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For Spring Boot, we will be using MAVEN as dependency management tool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246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Java Dependencies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12</a:t>
            </a:fld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19400"/>
            <a:ext cx="5943600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914400"/>
          </a:xfrm>
        </p:spPr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Normally, we go to websites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Download required jar files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Add to the classpath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52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4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Java Dependencies with </a:t>
            </a:r>
            <a:br>
              <a:rPr lang="en-US" sz="4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4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Maven</a:t>
            </a:r>
            <a:endParaRPr lang="en-US" sz="4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13</a:t>
            </a:fld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1509713"/>
            <a:ext cx="8029575" cy="383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866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4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Create starter project with Maven</a:t>
            </a:r>
            <a:endParaRPr lang="en-US" sz="4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25963"/>
          </a:xfrm>
        </p:spPr>
        <p:txBody>
          <a:bodyPr/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We can use Maven to create starter project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Starter project: Template (using archetype)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Archetype is a Maven project templating toolkit. An archetype is defined as an original pattern or model from which all other things of the same kind are made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So, we will be using this concept to create spring boot application too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57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Creating spring boot application	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There are multiple ways: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1. Create a simple maven project, turn it into Spring Boot application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2. Using online Spring Intializr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3. Using Spring Boot CLI with groovy scripts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4. Using Spring Starter Project in 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09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Creating a maven project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4525963"/>
          </a:xfrm>
        </p:spPr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Create a Maven Project and make it as a child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of spring-boot-starter-parent,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has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opinionated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setup (default configuration for instance, JDK).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Add in pom.xml:</a:t>
            </a:r>
          </a:p>
          <a:p>
            <a:pPr marL="457200" lvl="1" indent="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&lt;parent&gt;</a:t>
            </a:r>
          </a:p>
          <a:p>
            <a:pPr marL="457200" lvl="1" indent="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&lt;groupId&gt;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org.springframework.boot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&lt;/groupId&gt;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	&lt;artifactId&gt;spring-boot-starter-parent&lt;/artifactId&gt;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	&lt;version&gt;1.4.2.RELEASE&lt;/version&gt;</a:t>
            </a:r>
          </a:p>
          <a:p>
            <a:pPr marL="457200" lvl="1" indent="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&lt;/parent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&lt;parent&gt; is the maven concept (Inheritance)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73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Do you know?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4525963"/>
          </a:xfrm>
        </p:spPr>
        <p:txBody>
          <a:bodyPr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parent&gt;</a:t>
            </a:r>
          </a:p>
          <a:p>
            <a:pPr marL="457200" lvl="1" indent="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&lt;groupId&gt;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org.springframework.boot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&lt;/groupId&gt;</a:t>
            </a:r>
          </a:p>
          <a:p>
            <a:pPr marL="457200" lvl="1" indent="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	&lt;artifactId&gt;spring-boot-starter-parent&lt;/artifactId&gt;</a:t>
            </a:r>
          </a:p>
          <a:p>
            <a:pPr marL="457200" lvl="1" indent="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	&lt;version&gt;1.4.2.RELEASE&lt;/version&gt;</a:t>
            </a:r>
          </a:p>
          <a:p>
            <a:pPr marL="457200" lvl="1" indent="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&lt;/parent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This version would go ahead and pull all the pre-set versions of required jar files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We don’t need to worry about the versions of individual jar files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This is called as </a:t>
            </a:r>
            <a:r>
              <a:rPr lang="en-US" sz="2400" dirty="0" smtClean="0">
                <a:solidFill>
                  <a:srgbClr val="580B91"/>
                </a:solidFill>
                <a:latin typeface="Times New Roman" pitchFamily="18" charset="0"/>
                <a:cs typeface="Times New Roman" pitchFamily="18" charset="0"/>
              </a:rPr>
              <a:t>“Bill Of Materials”,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which is approved by Spring Boot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51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Include meta-dependency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229600" cy="4525963"/>
          </a:xfrm>
        </p:spPr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Next, we want to create web application (think about all dependent .jar files)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Add in pom.xml and update maven project: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dependencies&gt;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dependency&gt;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	&lt;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groupId&gt;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org.springframework.boot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&lt;/groupId&gt;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	&lt;artifactId&gt;spring-boot-starter-web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&lt;/artifactId&gt;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&lt;/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dependency&gt;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&lt;/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dependencies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This starter project has all the dependency list (.jar) so we don’t need to list out individual jar files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97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Create a Java class with main method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1600200"/>
          </a:xfrm>
        </p:spPr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Name: CustomerAPIApp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Add main() method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This is going to bootstrap the application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19</a:t>
            </a:fld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3" r="40001" b="55970"/>
          <a:stretch/>
        </p:blipFill>
        <p:spPr bwMode="auto">
          <a:xfrm>
            <a:off x="533400" y="3222008"/>
            <a:ext cx="7806519" cy="2797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313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What is Spring Boot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Spring – Framework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Boot – BootStrap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Bootstrap spring application from the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scratch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65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Run the project Java Application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Right click this class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Run as Java application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This is just a dummy project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It has nothing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Let’s add the controller class now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Look at the console:</a:t>
            </a:r>
          </a:p>
          <a:p>
            <a:pPr lvl="1"/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Look at the console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21</a:t>
            </a:fld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3" r="3499" b="10448"/>
          <a:stretch/>
        </p:blipFill>
        <p:spPr bwMode="auto">
          <a:xfrm>
            <a:off x="0" y="1676400"/>
            <a:ext cx="8915400" cy="3585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779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Changing the container’s port no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If any other application listens to port number 8080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You would get a failure message 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In this case, we need to change the port number of the tomcat container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Just add “application.properties” with the following one line to /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src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/main/resources folder and restart the application</a:t>
            </a:r>
          </a:p>
          <a:p>
            <a:pPr marL="457200" lvl="1" indent="0">
              <a:buNone/>
            </a:pPr>
            <a:r>
              <a:rPr lang="en-US" sz="2400" dirty="0"/>
              <a:t>server.port = </a:t>
            </a:r>
            <a:r>
              <a:rPr lang="en-US" sz="2400" dirty="0" smtClean="0"/>
              <a:t>8088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Now, tomcat will be started on port no. 8088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55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Starting Spring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Boot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The magic line - SpringApplication.run()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. Sets up default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configuration (addresses 80% use cases) – convention over configuration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2. Starts Spring application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context (Spring Container)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	- Creates a contains - runtime environment</a:t>
            </a:r>
          </a:p>
          <a:p>
            <a:pPr marL="0" indent="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	- starts when spring application starts</a:t>
            </a:r>
          </a:p>
          <a:p>
            <a:pPr marL="0" indent="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3. Performs class path scan</a:t>
            </a:r>
          </a:p>
          <a:p>
            <a:pPr marL="0" indent="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	- Marking your class with annotation</a:t>
            </a:r>
          </a:p>
          <a:p>
            <a:pPr marL="0" indent="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	- Looking at the annotation, it will be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creating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		component accordingly</a:t>
            </a:r>
          </a:p>
          <a:p>
            <a:pPr marL="0" indent="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4. Starts tomcat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46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The magic of annotation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spring framework scans all the classes for the annotations: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@controller – the class will be treated as controller class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@service – the class will be treated as service class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@SpringBootApplication – the class will be treated as spring boot application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Spring infers all this from annotations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24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12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Access the URL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25</a:t>
            </a:fld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38400"/>
          </a:xfrm>
        </p:spPr>
        <p:txBody>
          <a:bodyPr/>
          <a:lstStyle/>
          <a:p>
            <a:r>
              <a:rPr lang="en-US" sz="2800" dirty="0">
                <a:latin typeface="Arial" pitchFamily="34" charset="0"/>
                <a:cs typeface="Arial" pitchFamily="34" charset="0"/>
                <a:hlinkClick r:id="rId3"/>
              </a:rPr>
              <a:t>http://localhost:8088</a:t>
            </a:r>
            <a:r>
              <a:rPr lang="en-US" sz="2800" dirty="0" smtClean="0">
                <a:latin typeface="Arial" pitchFamily="34" charset="0"/>
                <a:cs typeface="Arial" pitchFamily="34" charset="0"/>
                <a:hlinkClick r:id="rId3"/>
              </a:rPr>
              <a:t>/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It would display the error page, since there is no explicit mapping, so you would get a fall back page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" r="54791" b="66045"/>
          <a:stretch/>
        </p:blipFill>
        <p:spPr bwMode="auto">
          <a:xfrm>
            <a:off x="1981200" y="3352800"/>
            <a:ext cx="5882185" cy="2129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746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Why Spring Boot is stand-alone?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26</a:t>
            </a:fld>
            <a:endParaRPr lang="en-IN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Did you add Tomcat container?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All you needed was to just invoke the run method on SpringApplication class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You didn’t need to download any .jar files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Running a web application is just like running a stand-alone Java program from a main method.</a:t>
            </a:r>
          </a:p>
        </p:txBody>
      </p:sp>
    </p:spTree>
    <p:extLst>
      <p:ext uri="{BB962C8B-B14F-4D97-AF65-F5344CB8AC3E}">
        <p14:creationId xmlns:p14="http://schemas.microsoft.com/office/powerpoint/2010/main" val="59302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Add a controller class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27</a:t>
            </a:fld>
            <a:endParaRPr lang="en-IN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Let’s map a URL to a controller class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So, when we access the URL, let’s display some message on the browser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Let’s start with a simple example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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3"/>
              </a:rPr>
              <a:t>http://localhost:8080/hi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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URL (‘hi’ is the request)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We should display “Hi to Spring Boot”</a:t>
            </a:r>
          </a:p>
        </p:txBody>
      </p:sp>
    </p:spTree>
    <p:extLst>
      <p:ext uri="{BB962C8B-B14F-4D97-AF65-F5344CB8AC3E}">
        <p14:creationId xmlns:p14="http://schemas.microsoft.com/office/powerpoint/2010/main" val="49238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Add Controller class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28</a:t>
            </a:fld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0" r="41994" b="47015"/>
          <a:stretch/>
        </p:blipFill>
        <p:spPr bwMode="auto">
          <a:xfrm>
            <a:off x="3124200" y="3574648"/>
            <a:ext cx="5867400" cy="2673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371600"/>
          </a:xfrm>
        </p:spPr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Controller class is a Java class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It has @RestController annotation at class level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It has @RequestMapping annotation at method level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The web layer in Spring Boot application leverages spring-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mvc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framework which is a child project of entire spring framework.</a:t>
            </a:r>
          </a:p>
        </p:txBody>
      </p:sp>
    </p:spTree>
    <p:extLst>
      <p:ext uri="{BB962C8B-B14F-4D97-AF65-F5344CB8AC3E}">
        <p14:creationId xmlns:p14="http://schemas.microsoft.com/office/powerpoint/2010/main" val="234951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Restart the application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Click the Relaunch icon from STS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Open the browser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Type: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  <a:hlinkClick r:id="rId3"/>
              </a:rPr>
              <a:t>http://localhost:8080/hi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should print "</a:t>
            </a:r>
            <a:r>
              <a:rPr lang="en-US" sz="2400" dirty="0" smtClean="0"/>
              <a:t>Hi </a:t>
            </a:r>
            <a:r>
              <a:rPr lang="en-US" sz="2400" dirty="0"/>
              <a:t>to Spring </a:t>
            </a:r>
            <a:r>
              <a:rPr lang="en-US" sz="2400" dirty="0" smtClean="0"/>
              <a:t>Boot"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29</a:t>
            </a:fld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4" t="5411" r="65757" b="90298"/>
          <a:stretch/>
        </p:blipFill>
        <p:spPr bwMode="auto">
          <a:xfrm>
            <a:off x="6019800" y="1219200"/>
            <a:ext cx="1527412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400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What is Spring Boot?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latin typeface="Times New Roman" pitchFamily="18" charset="0"/>
                <a:cs typeface="Times New Roman" pitchFamily="18" charset="0"/>
              </a:rPr>
              <a:t>Official </a:t>
            </a:r>
            <a:r>
              <a:rPr lang="en-US" u="sng" dirty="0" smtClean="0">
                <a:latin typeface="Times New Roman" pitchFamily="18" charset="0"/>
                <a:cs typeface="Times New Roman" pitchFamily="18" charset="0"/>
              </a:rPr>
              <a:t>definition (spring.io):</a:t>
            </a:r>
            <a:endParaRPr lang="en-US" u="sng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Spring Boot makes it easy to create stand-alone, production-grade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Spring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based applications that you can "just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run“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Developed by Pivotal Team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Used to create micro services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92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Boot Starters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Dependency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management is a difficult task for big projects. 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Spring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Boot resolves this problem by providing a set of dependencies for developers convenience.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For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instance,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if you want to use Spring and JPA for database access, it is sufficient if you include </a:t>
            </a: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spring-boot-starter-data-</a:t>
            </a:r>
            <a:r>
              <a:rPr lang="en-US" sz="24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jpa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 dependency in your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project (pom.xml)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30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516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Boot Starters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Note that all Spring Boot starters follow the same naming pattern 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spring-boot-starter-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 *, where * indicates that it is a type of the application.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Examples:</a:t>
            </a:r>
          </a:p>
          <a:p>
            <a:pPr lvl="1"/>
            <a:r>
              <a:rPr lang="en-US" sz="2400" dirty="0" smtClean="0">
                <a:latin typeface="Arial" pitchFamily="34" charset="0"/>
                <a:cs typeface="Arial" pitchFamily="34" charset="0"/>
              </a:rPr>
              <a:t>spring-boot-starter-web</a:t>
            </a:r>
          </a:p>
          <a:p>
            <a:pPr lvl="1"/>
            <a:r>
              <a:rPr lang="en-US" sz="2400" dirty="0" smtClean="0">
                <a:latin typeface="Arial" pitchFamily="34" charset="0"/>
                <a:cs typeface="Arial" pitchFamily="34" charset="0"/>
              </a:rPr>
              <a:t>spring-boot-starter-actuator</a:t>
            </a:r>
          </a:p>
          <a:p>
            <a:pPr lvl="1"/>
            <a:r>
              <a:rPr lang="en-US" sz="2400" dirty="0" smtClean="0">
                <a:latin typeface="Arial" pitchFamily="34" charset="0"/>
                <a:cs typeface="Arial" pitchFamily="34" charset="0"/>
              </a:rPr>
              <a:t>spring-boot-starter-security</a:t>
            </a:r>
          </a:p>
          <a:p>
            <a:pPr lvl="1"/>
            <a:r>
              <a:rPr lang="en-US" sz="2400" dirty="0" smtClean="0">
                <a:latin typeface="Arial" pitchFamily="34" charset="0"/>
                <a:cs typeface="Arial" pitchFamily="34" charset="0"/>
              </a:rPr>
              <a:t>spring-boot-starter-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thymeleaf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More can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be found at https://docs.spring.io/spring-boot/docs/current/reference/html/using-boot-build-systems.html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31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98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Case Study – Customer Management System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32</a:t>
            </a:fld>
            <a:endParaRPr lang="en-IN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1371600"/>
          </a:xfrm>
        </p:spPr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Imagine, we are going to build REST API using Spring Boot for a Chartered Accountant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The CA maintains different customers’ data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The main entities are: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CUSTOMER 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BANK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PORTFOLIO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I am going to walk through this problem throughout this course and show the implementation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8379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Returning list objects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Building a REST API: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  <a:hlinkClick r:id="rId3"/>
              </a:rPr>
              <a:t>http://localhost:8088/customers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should return a list of customer objects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We need a Customer class with properties like firstName, phoneNumber, emailId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Create some good bunch of Customer objects (with values) and add it to Collection List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Return this list from the controller class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Implement this and restart the application</a:t>
            </a:r>
          </a:p>
          <a:p>
            <a:pPr lvl="1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766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Returning objects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34</a:t>
            </a:fld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7" r="41050" b="77426"/>
          <a:stretch/>
        </p:blipFill>
        <p:spPr bwMode="auto">
          <a:xfrm>
            <a:off x="609600" y="2590800"/>
            <a:ext cx="8200421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When the URL is fired, it would return an array of JSON objects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08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Verify in postman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35</a:t>
            </a:fld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40002" b="6250"/>
          <a:stretch/>
        </p:blipFill>
        <p:spPr bwMode="auto">
          <a:xfrm>
            <a:off x="1295400" y="838200"/>
            <a:ext cx="6072344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084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Customers API – How to design?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When designing / developing 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REST API,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We need to identify the resources: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Resources Deal with NOUNS or ENTITIES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CUSTOMER, BANK, PORTFOLIO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 terms of Customers API, Customer is the resource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consumers can access these resources using different HTTP methods: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GET – for reading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POST – for creating / inserting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DELETE – for removing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PUT – for updating completely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PATCH – for updating partially</a:t>
            </a:r>
          </a:p>
          <a:p>
            <a:pPr marL="857250" lvl="1" indent="-457200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00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Designing Customers API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Resources:</a:t>
            </a:r>
          </a:p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Customer</a:t>
            </a:r>
          </a:p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Bank</a:t>
            </a:r>
          </a:p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Portfolio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92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Designing Customers API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GET /customers Gets all customers</a:t>
            </a:r>
          </a:p>
          <a:p>
            <a:pPr lvl="1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We already developed this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Here, the root URL is the name of the resource but in plural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We could also have query parameters and path parameters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Similarly: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GET / banks Gets all bank details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GET / portfolio Gets all portfolio details (list of investments held by a customer)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10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Designing Customers API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GET /customers/id – Gets a customer</a:t>
            </a:r>
          </a:p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POST /customers – Creates a new Customer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We need to send the POST BODY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PUT /customers/id – Updates a customer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POST body contains the information to be updated.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DELETE /customers/id – Deletes a specific customers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88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Problems with Spring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Huge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framework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Multiple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setup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steps (Spring can do many things)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Multiple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configuration steps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Multiple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build and deploy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steps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Handling dependency management is a difficult task when the project grows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Spring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boot will abstract out these steps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So that we can focus only on business logic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47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Introducing service classes/layer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In any application, service class / layer is a place where other components seek the services</a:t>
            </a:r>
          </a:p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For instance, the controller ask service class to give a list of customers, give the database connection, open a specific file etc.</a:t>
            </a:r>
          </a:p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In Spring framework, service class is a normal class with @service annotation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40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Create a service class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Service class name: CustomerService</a:t>
            </a:r>
          </a:p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Annotate this class with @service annotation</a:t>
            </a:r>
          </a:p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package: </a:t>
            </a:r>
            <a:r>
              <a:rPr lang="en-US" sz="3600" dirty="0" err="1" smtClean="0">
                <a:latin typeface="Times New Roman" pitchFamily="18" charset="0"/>
                <a:cs typeface="Times New Roman" pitchFamily="18" charset="0"/>
              </a:rPr>
              <a:t>com.ofss.service</a:t>
            </a:r>
            <a:endParaRPr lang="en-US" sz="3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Define a private variable “</a:t>
            </a:r>
            <a:r>
              <a:rPr lang="en-US" sz="3600" dirty="0" err="1" smtClean="0">
                <a:latin typeface="Times New Roman" pitchFamily="18" charset="0"/>
                <a:cs typeface="Times New Roman" pitchFamily="18" charset="0"/>
              </a:rPr>
              <a:t>allCustomers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” which contains a List of Customer objects</a:t>
            </a:r>
          </a:p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Method name: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getAllCustomers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()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This method returns the variable “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allCustomers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”</a:t>
            </a:r>
          </a:p>
          <a:p>
            <a:pPr lvl="1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649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Create a service class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42</a:t>
            </a:fld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4" r="7695" b="10821"/>
          <a:stretch/>
        </p:blipFill>
        <p:spPr bwMode="auto">
          <a:xfrm>
            <a:off x="18197" y="1447800"/>
            <a:ext cx="8991600" cy="45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552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Create a service class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Service class is singleton in Spring</a:t>
            </a:r>
          </a:p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When the spring application starts, it creates only one instance of the class which is marked with @service annotation</a:t>
            </a:r>
          </a:p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We are going to use this pre-instantiated service class object in controller class using DI mechanism (@Autowired)</a:t>
            </a: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22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Modify the controller class now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44</a:t>
            </a:fld>
            <a:endParaRPr lang="en-IN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7" r="43182" b="23927"/>
          <a:stretch/>
        </p:blipFill>
        <p:spPr bwMode="auto">
          <a:xfrm>
            <a:off x="1371600" y="1295400"/>
            <a:ext cx="6610569" cy="4527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0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Implementing /customers/name API</a:t>
            </a:r>
            <a:br>
              <a:rPr lang="en-US" sz="3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Getting a single resource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Let’s now implement the GET method for the URL /customers/name</a:t>
            </a:r>
          </a:p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This API should return the customer details for the given customer name</a:t>
            </a:r>
          </a:p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The URL: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GET method for /customers/name</a:t>
            </a: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76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Add a controller method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46</a:t>
            </a:fld>
            <a:endParaRPr lang="en-IN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Add the following method in the controller class:</a:t>
            </a:r>
          </a:p>
          <a:p>
            <a:pPr marL="0" indent="0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@RequestMapping("/customers/{name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}") </a:t>
            </a:r>
            <a:r>
              <a:rPr lang="en-US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  <a:sym typeface="Wingdings" pitchFamily="2" charset="2"/>
              </a:rPr>
              <a:t> This is called PATH parameter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public Customer getCustomer(@PathVariable String name)</a:t>
            </a:r>
          </a:p>
          <a:p>
            <a:pPr marL="0" indent="0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{</a:t>
            </a:r>
          </a:p>
          <a:p>
            <a:pPr marL="0" indent="0">
              <a:buNone/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return customerService.getCustomer(name);</a:t>
            </a:r>
          </a:p>
          <a:p>
            <a:pPr marL="0" indent="0"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}</a:t>
            </a:r>
          </a:p>
          <a:p>
            <a:pPr marL="0" indent="0">
              <a:buNone/>
            </a:pPr>
            <a:r>
              <a:rPr lang="en-US" sz="2000" b="1" u="sng" dirty="0" smtClean="0">
                <a:latin typeface="Arial" pitchFamily="34" charset="0"/>
                <a:cs typeface="Arial" pitchFamily="34" charset="0"/>
              </a:rPr>
              <a:t>Path Variable and method parameter names could be different:</a:t>
            </a:r>
            <a:endParaRPr lang="en-US" sz="2000" b="1" u="sng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@RequestMapping("/customers/{name}") </a:t>
            </a: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  <a:sym typeface="Wingdings" pitchFamily="2" charset="2"/>
              </a:rPr>
              <a:t> This is called PATH parameter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public Customer getCustomer(@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PathVariable(“name”  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String </a:t>
            </a:r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customerName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{</a:t>
            </a:r>
          </a:p>
          <a:p>
            <a:pPr marL="0" indent="0">
              <a:buNone/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return customerService.getCustomer(name);</a:t>
            </a:r>
          </a:p>
          <a:p>
            <a:pPr marL="0" indent="0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}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54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Add a service method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47</a:t>
            </a:fld>
            <a:endParaRPr lang="en-IN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Add the following in CustomerService class</a:t>
            </a:r>
          </a:p>
          <a:p>
            <a:pPr marL="0" indent="0">
              <a:buNone/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public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Customer getCustomer(String name)</a:t>
            </a:r>
          </a:p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Customer cust=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null;</a:t>
            </a:r>
          </a:p>
          <a:p>
            <a:pPr marL="0" indent="0">
              <a:buNone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for (Customer c:allCustomers)</a:t>
            </a:r>
          </a:p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{</a:t>
            </a:r>
          </a:p>
          <a:p>
            <a:pPr marL="0" indent="0">
              <a:buNone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if (c.getFirstName().equals(name))</a:t>
            </a:r>
          </a:p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cust=c;</a:t>
            </a:r>
          </a:p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}</a:t>
            </a:r>
          </a:p>
          <a:p>
            <a:pPr marL="0" indent="0">
              <a:buNone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return cust;</a:t>
            </a:r>
          </a:p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}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20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Invoke the API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48</a:t>
            </a:fld>
            <a:endParaRPr lang="en-IN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Now, from the browser, give the following URL:</a:t>
            </a:r>
          </a:p>
          <a:p>
            <a:pPr marL="0" indent="0">
              <a:buNone/>
            </a:pP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  <a:hlinkClick r:id="rId3"/>
              </a:rPr>
              <a:t>http://</a:t>
            </a:r>
            <a:r>
              <a:rPr lang="en-US" sz="2400" dirty="0" smtClean="0">
                <a:latin typeface="Arial" pitchFamily="34" charset="0"/>
                <a:cs typeface="Arial" pitchFamily="34" charset="0"/>
                <a:hlinkClick r:id="rId3"/>
              </a:rPr>
              <a:t>localhost:8088/customers/Guru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  <a:sym typeface="Wingdings" pitchFamily="2" charset="2"/>
              </a:rPr>
              <a:t> This is called PATH parameter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You should see the details about the customer “Guru”</a:t>
            </a:r>
          </a:p>
          <a:p>
            <a:pPr marL="0" indent="0">
              <a:buNone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{"firstName":"Guru","lastName":"Murthy","phoneNumber":9731801675,"emailId":"java.guru@yahoo.com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"}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Check the same in POSTMAN</a:t>
            </a:r>
          </a:p>
          <a:p>
            <a:pPr marL="0" indent="0">
              <a:buNone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40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Implementing POST method</a:t>
            </a:r>
            <a:br>
              <a:rPr lang="en-US" sz="3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Adding a single resource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How about adding a new Customer to our existing list.</a:t>
            </a:r>
          </a:p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In this we must use “POST” method for the URL: /customers</a:t>
            </a:r>
          </a:p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But, we need to send whole bunch of details (firstname, lastname, phonenumber, emailid)</a:t>
            </a:r>
          </a:p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For this we must prepare JSON request body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00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Spring Boot - Characteristics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Opinionated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Start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with something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(Good starting point)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Tweak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it later based on requirements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Convention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over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configuration (Look at 80% use cases)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Stand alone (Just run, no looking for servlet container &amp; configure etc.)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Production ready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71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Implementing POST method</a:t>
            </a:r>
            <a:br>
              <a:rPr lang="en-US" sz="3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Add a service method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Arial" pitchFamily="34" charset="0"/>
                <a:cs typeface="Arial" pitchFamily="34" charset="0"/>
              </a:rPr>
              <a:t>public void addCustomer(Customer cust)</a:t>
            </a: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	allCustomers.add(cust); </a:t>
            </a: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	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// add new customer to our existing list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}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30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Creating a new Customer using this API?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In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POSTMAN tool: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Give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the URL: http://localhost:8088/customers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Select POST method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In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request body, select raw: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Add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the following JSON object: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{       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"firstName": "Raju",       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"lastName": "Rama",       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"phoneNumber": 123456243,       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"emailId": "raju.rama@yahoo.com"   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In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the Headers, create one key: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Content-Type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and give the value application/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json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60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Creating a new Customer using this API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Verification: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Invoke the URL </a:t>
            </a:r>
            <a:r>
              <a:rPr lang="en-US" sz="2400" dirty="0" smtClean="0">
                <a:latin typeface="Arial" pitchFamily="34" charset="0"/>
                <a:cs typeface="Arial" pitchFamily="34" charset="0"/>
                <a:hlinkClick r:id="rId3"/>
              </a:rPr>
              <a:t>http</a:t>
            </a:r>
            <a:r>
              <a:rPr lang="en-US" sz="2400" dirty="0">
                <a:latin typeface="Arial" pitchFamily="34" charset="0"/>
                <a:cs typeface="Arial" pitchFamily="34" charset="0"/>
                <a:hlinkClick r:id="rId3"/>
              </a:rPr>
              <a:t>://</a:t>
            </a:r>
            <a:r>
              <a:rPr lang="en-US" sz="2400" dirty="0" smtClean="0">
                <a:latin typeface="Arial" pitchFamily="34" charset="0"/>
                <a:cs typeface="Arial" pitchFamily="34" charset="0"/>
                <a:hlinkClick r:id="rId3"/>
              </a:rPr>
              <a:t>localhost:8088/customers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In GET method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You should see the changes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9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HANDS-ON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Implement the API to delete a customer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URL: </a:t>
            </a:r>
            <a:r>
              <a:rPr lang="en-US" sz="2400" dirty="0">
                <a:latin typeface="Arial" pitchFamily="34" charset="0"/>
                <a:cs typeface="Arial" pitchFamily="34" charset="0"/>
                <a:hlinkClick r:id="rId3"/>
              </a:rPr>
              <a:t>http://</a:t>
            </a:r>
            <a:r>
              <a:rPr lang="en-US" sz="2400" dirty="0" smtClean="0">
                <a:latin typeface="Arial" pitchFamily="34" charset="0"/>
                <a:cs typeface="Arial" pitchFamily="34" charset="0"/>
                <a:hlinkClick r:id="rId3"/>
              </a:rPr>
              <a:t>localhost:8088/customers/Guru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Method type: DELETE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This should remove the customer with the firstName = “Guru”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50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Spring Initializr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229600" cy="4525963"/>
          </a:xfrm>
        </p:spPr>
        <p:txBody>
          <a:bodyPr/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This is another way of creating Spring Boot application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Go to the website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>
                <a:latin typeface="Arial" pitchFamily="34" charset="0"/>
                <a:cs typeface="Arial" pitchFamily="34" charset="0"/>
                <a:hlinkClick r:id="rId3"/>
              </a:rPr>
              <a:t>https://start.spring.io</a:t>
            </a:r>
            <a:r>
              <a:rPr lang="en-US" sz="2400" dirty="0" smtClean="0">
                <a:latin typeface="Arial" pitchFamily="34" charset="0"/>
                <a:cs typeface="Arial" pitchFamily="34" charset="0"/>
                <a:hlinkClick r:id="rId3"/>
              </a:rPr>
              <a:t>/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Fill up some required details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Your spring boot application is ready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Download as .zip file and extract local folder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In STS, import this .pom as maven project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Just run the program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Your application will just run 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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Just take care of the tomcat port #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15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Spring Boot CLI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229600" cy="4525963"/>
          </a:xfrm>
        </p:spPr>
        <p:txBody>
          <a:bodyPr/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This is the command line interface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You can create spring boot application using this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This is not very popular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Just use this for demo purpose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Go to this web site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  <a:hlinkClick r:id="rId3"/>
              </a:rPr>
              <a:t>https://</a:t>
            </a:r>
            <a:r>
              <a:rPr lang="en-US" sz="2400" dirty="0" smtClean="0">
                <a:latin typeface="Arial" pitchFamily="34" charset="0"/>
                <a:cs typeface="Arial" pitchFamily="34" charset="0"/>
                <a:hlinkClick r:id="rId3"/>
              </a:rPr>
              <a:t>docs.spring.io/spring-boot/docs/current/reference/html/getting-started-installing-spring-boot.html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Download and extract the following file into local folder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  <a:hlinkClick r:id="rId4"/>
              </a:rPr>
              <a:t>spring-boot-cli-2.1.2.RELEASE-bin.zip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48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" y="4064756"/>
            <a:ext cx="4800600" cy="112480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Test Spring Boot CLI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229600" cy="4525963"/>
          </a:xfrm>
          <a:ln w="19050">
            <a:solidFill>
              <a:schemeClr val="tx1"/>
            </a:solidFill>
          </a:ln>
        </p:spPr>
        <p:txBody>
          <a:bodyPr/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Spring Boot CLI uses groovy script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Groovy is another language like Java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Go to the “bin” folder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D:\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spring-boot-cli-2.1.2.RELEASE-bin\spring-2.1.2.RELEASE\bin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Run “spring.bat” file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It would give all the options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Check the Spring Boot CLI version: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D:\groovy-scripts&gt;spring.bat --version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Spring CLI v2.1.2.RELEASE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D:\groovy-scripts&gt;</a:t>
            </a:r>
            <a:endParaRPr lang="en-US" sz="2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We need to write controller class using groovy script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40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Write Controller in groovy script	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229600" cy="4525963"/>
          </a:xfrm>
        </p:spPr>
        <p:txBody>
          <a:bodyPr/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Spring Boot CLI uses groovy script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Groovy is another language like Java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Create a file helloctrl.groovy (extension is groovy)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Write the following into it and save this file</a:t>
            </a:r>
          </a:p>
          <a:p>
            <a:pPr marL="0" indent="0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@RestController</a:t>
            </a:r>
          </a:p>
          <a:p>
            <a:pPr marL="0" indent="0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class helloctrl</a:t>
            </a:r>
          </a:p>
          <a:p>
            <a:pPr marL="0" indent="0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	@RequestMapping("/")</a:t>
            </a:r>
          </a:p>
          <a:p>
            <a:pPr marL="0" indent="0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	String hello()</a:t>
            </a:r>
          </a:p>
          <a:p>
            <a:pPr marL="0" indent="0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	{</a:t>
            </a:r>
          </a:p>
          <a:p>
            <a:pPr marL="0" indent="0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		"Hello Groovy"</a:t>
            </a:r>
          </a:p>
          <a:p>
            <a:pPr marL="0" indent="0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89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Run the groovy script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229600" cy="4525963"/>
          </a:xfrm>
        </p:spPr>
        <p:txBody>
          <a:bodyPr/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Change the port number of tomcat in spring.bat as follows</a:t>
            </a:r>
          </a:p>
          <a:p>
            <a:pPr marL="0" indent="0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set CLASSPATH=%SPRING_HOME%\lib\*"%JAVA_EXE%" %JAVA_OPTS% -cp "%CLASSPATH%" </a:t>
            </a:r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-Dserver.port=8087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org.springframework.boot.loader.JarLauncher %CMD_LINE_ARGS% 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Run as following: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D:\groovy-scripts&gt;spring.bat run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helloctrl.groovy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Access this application in browser 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  <a:hlinkClick r:id="rId3"/>
              </a:rPr>
              <a:t>http://localhost:8087</a:t>
            </a:r>
            <a:r>
              <a:rPr lang="en-US" sz="2000" dirty="0" smtClean="0">
                <a:latin typeface="Arial" pitchFamily="34" charset="0"/>
                <a:cs typeface="Arial" pitchFamily="34" charset="0"/>
                <a:hlinkClick r:id="rId3"/>
              </a:rPr>
              <a:t>/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Use this option for prototyping or creating simple applications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040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Groovy script in execution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59</a:t>
            </a:fld>
            <a:endParaRPr lang="en-I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8" b="9701"/>
          <a:stretch/>
        </p:blipFill>
        <p:spPr bwMode="auto">
          <a:xfrm>
            <a:off x="381000" y="1447800"/>
            <a:ext cx="8686800" cy="416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304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Spring Boot - Characteristics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You can get started with minimum configurations without the need for an entire Spring configuration setup.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955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Using STS IDE </a:t>
            </a:r>
            <a:b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Starter Project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60</a:t>
            </a:fld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3916363"/>
          </a:xfrm>
        </p:spPr>
        <p:txBody>
          <a:bodyPr/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Recall bootstrapping from spring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initializr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(</a:t>
            </a:r>
            <a:r>
              <a:rPr lang="en-US" sz="2400" dirty="0">
                <a:latin typeface="Arial" pitchFamily="34" charset="0"/>
                <a:cs typeface="Arial" pitchFamily="34" charset="0"/>
                <a:hlinkClick r:id="rId2"/>
              </a:rPr>
              <a:t>https://</a:t>
            </a:r>
            <a:r>
              <a:rPr lang="en-US" sz="2400" dirty="0" smtClean="0">
                <a:latin typeface="Arial" pitchFamily="34" charset="0"/>
                <a:cs typeface="Arial" pitchFamily="34" charset="0"/>
                <a:hlinkClick r:id="rId2"/>
              </a:rPr>
              <a:t>start.spring.io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Select File…New…Spring Starter Project and fill the details</a:t>
            </a:r>
          </a:p>
          <a:p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09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Using STS IDE </a:t>
            </a:r>
            <a:b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Starter Project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61</a:t>
            </a:fld>
            <a:endParaRPr lang="en-IN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0" r="29722" b="6250"/>
          <a:stretch/>
        </p:blipFill>
        <p:spPr bwMode="auto">
          <a:xfrm>
            <a:off x="2057400" y="1524000"/>
            <a:ext cx="4392304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328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Using STS IDE </a:t>
            </a:r>
            <a:b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Starter Project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62</a:t>
            </a:fld>
            <a:endParaRPr lang="en-IN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0" r="29722" b="6250"/>
          <a:stretch/>
        </p:blipFill>
        <p:spPr bwMode="auto">
          <a:xfrm>
            <a:off x="5029200" y="1371600"/>
            <a:ext cx="3646228" cy="4698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3916363"/>
          </a:xfrm>
        </p:spPr>
        <p:txBody>
          <a:bodyPr/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Select next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Select the Spring boot version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Select the dependency</a:t>
            </a:r>
          </a:p>
          <a:p>
            <a:pPr lvl="1"/>
            <a:r>
              <a:rPr lang="en-US" sz="2000" dirty="0" smtClean="0">
                <a:latin typeface="Arial" pitchFamily="34" charset="0"/>
                <a:cs typeface="Arial" pitchFamily="34" charset="0"/>
              </a:rPr>
              <a:t>Select Web in our case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Select Select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Select finish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Right click project, 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run as “Spring Boot App”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Or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Right click on main class, 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run as “Java Application”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83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How to find the property names?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63</a:t>
            </a:fld>
            <a:endParaRPr lang="en-IN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2133600"/>
          </a:xfrm>
        </p:spPr>
        <p:txBody>
          <a:bodyPr/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The official documentation contains all property names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  <a:hlinkClick r:id="rId2"/>
              </a:rPr>
              <a:t>https://</a:t>
            </a:r>
            <a:r>
              <a:rPr lang="en-US" sz="2400" dirty="0" smtClean="0">
                <a:latin typeface="Arial" pitchFamily="34" charset="0"/>
                <a:cs typeface="Arial" pitchFamily="34" charset="0"/>
                <a:hlinkClick r:id="rId2"/>
              </a:rPr>
              <a:t>docs.spring.io/spring-boot/docs/current/reference/html/common-application-properties.html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5" t="5224" r="7589" b="12873"/>
          <a:stretch/>
        </p:blipFill>
        <p:spPr bwMode="auto">
          <a:xfrm>
            <a:off x="1295400" y="3733800"/>
            <a:ext cx="7031690" cy="258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43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1143000"/>
          </a:xfrm>
        </p:spPr>
        <p:txBody>
          <a:bodyPr/>
          <a:lstStyle/>
          <a:p>
            <a:pPr lvl="0"/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Spring Boot Database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JDBC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64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222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JDBC </a:t>
            </a:r>
            <a:b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with Spring Boot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We need data source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We need to build JdbcTemplate using DS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We will be using methods defined in JdbcTemplate and providing our SQL queries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Spring Boot requires very minimal configuration for this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No need to explicitly define dependencies in Beans.xml 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We will be using spring-boot-starter-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jdbc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65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36584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JDBC </a:t>
            </a:r>
            <a:b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with Spring Boot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66</a:t>
            </a:fld>
            <a:endParaRPr lang="en-IN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7724775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31055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JDBC </a:t>
            </a:r>
            <a:b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with Spring Boot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2438400"/>
          </a:xfrm>
        </p:spPr>
        <p:txBody>
          <a:bodyPr/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Let’s create a console based application for a change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So, bootstrap Spring application using File…new…Spring Starter Project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Your pom.xml should depend on:</a:t>
            </a:r>
          </a:p>
          <a:p>
            <a:pPr lvl="1"/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67</a:t>
            </a:fld>
            <a:endParaRPr lang="en-IN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t="5783" r="32659" b="50374"/>
          <a:stretch/>
        </p:blipFill>
        <p:spPr bwMode="auto">
          <a:xfrm>
            <a:off x="1066800" y="4038600"/>
            <a:ext cx="6799734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72254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68</a:t>
            </a:fld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25963"/>
          </a:xfrm>
        </p:spPr>
        <p:txBody>
          <a:bodyPr/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You would get an error in pom.xml saying oracle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Missing artifact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com.oracle:oracle:jar:</a:t>
            </a:r>
            <a:r>
              <a:rPr lang="en-US" sz="2800" dirty="0" smtClean="0"/>
              <a:t>11.2.0.2.0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This means, that this particular .jar file is not found in public maven repository due to licensing issue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You must download this file (ojdbc6.jar) from oracle website – for version 11.2.0.2.0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  <a:hlinkClick r:id="rId2"/>
              </a:rPr>
              <a:t>https://</a:t>
            </a:r>
            <a:r>
              <a:rPr lang="en-US" sz="2800" dirty="0" smtClean="0">
                <a:latin typeface="Arial" pitchFamily="34" charset="0"/>
                <a:cs typeface="Arial" pitchFamily="34" charset="0"/>
                <a:hlinkClick r:id="rId2"/>
              </a:rPr>
              <a:t>www.oracle.com/technetwork/apps-tech/jdbc-112010-090769.html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86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JDBC </a:t>
            </a:r>
            <a:br>
              <a:rPr lang="en-US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mtClean="0">
                <a:latin typeface="Verdana" pitchFamily="34" charset="0"/>
                <a:ea typeface="Verdana" pitchFamily="34" charset="0"/>
                <a:cs typeface="Verdana" pitchFamily="34" charset="0"/>
              </a:rPr>
              <a:t>with Spring Boot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79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69</a:t>
            </a:fld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25963"/>
          </a:xfrm>
        </p:spPr>
        <p:txBody>
          <a:bodyPr/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Go to the folder where you have downloaded “ojdbc6.jar”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Now, install this .jar file into local maven repository by invoking the following command: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mvn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install:install-file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-Dfile=ojdbc6.jar -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DgroupId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=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com.oracle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-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DartifactId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=oracle -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Dversion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=11.2.0.2.0 -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Dpackaging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=jar -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DgeneratePom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=true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	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You should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get “BUILD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SUCCESS” message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0" y="4800600"/>
            <a:ext cx="4379794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This </a:t>
            </a:r>
            <a:r>
              <a:rPr lang="en-US" i="1" dirty="0">
                <a:solidFill>
                  <a:srgbClr val="FF0000"/>
                </a:solidFill>
              </a:rPr>
              <a:t>last parameter for generating a POM will save you from pom.xml warnings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JDBC </a:t>
            </a:r>
            <a:br>
              <a:rPr lang="en-US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mtClean="0">
                <a:latin typeface="Verdana" pitchFamily="34" charset="0"/>
                <a:ea typeface="Verdana" pitchFamily="34" charset="0"/>
                <a:cs typeface="Verdana" pitchFamily="34" charset="0"/>
              </a:rPr>
              <a:t>with Spring Boot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45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Spring Boot - Advantages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Easy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to understand and develop spring applications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Increases productivity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Reduces the development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95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70</a:t>
            </a:fld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600201"/>
            <a:ext cx="8229600" cy="990600"/>
          </a:xfrm>
        </p:spPr>
        <p:txBody>
          <a:bodyPr/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You should see an entry in your local maven repository: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21" b="53358"/>
          <a:stretch/>
        </p:blipFill>
        <p:spPr bwMode="auto">
          <a:xfrm>
            <a:off x="1066800" y="2684060"/>
            <a:ext cx="7192370" cy="341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JDBC </a:t>
            </a:r>
            <a:b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with Spring Boot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1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71</a:t>
            </a:fld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25963"/>
          </a:xfrm>
        </p:spPr>
        <p:txBody>
          <a:bodyPr/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Provide all connection details of ORACLE DB in application.properties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application.properties (resource folder)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server.port=8091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#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oracle db settings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spring.datasource.url=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jdbc:oracle:thin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:@localhost:1521:xe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spring.datasource.username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=&lt;&lt;your-user-name&gt;&gt;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spring.datasource.password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=&lt;&lt;your-password&gt;&gt;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spring.datasource.driver-class-name=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oracle.jdbc.OracleDriver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JDBC </a:t>
            </a:r>
            <a:b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with Spring Boot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33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72</a:t>
            </a:fld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25963"/>
          </a:xfrm>
        </p:spPr>
        <p:txBody>
          <a:bodyPr/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Create the database table “employee” in ORACLE DB</a:t>
            </a:r>
          </a:p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create table employee(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firstname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varchar2(20) primary key, </a:t>
            </a:r>
          </a:p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	     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lastname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varchar2(20), </a:t>
            </a:r>
          </a:p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	     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phonenumber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number(10), </a:t>
            </a:r>
          </a:p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	     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emailid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varchar2(20));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Make sure the table gets created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If you select from this table, you would see zero records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JDBC </a:t>
            </a:r>
            <a:b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with Spring Boot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47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73</a:t>
            </a:fld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600201"/>
            <a:ext cx="8229600" cy="685800"/>
          </a:xfrm>
        </p:spPr>
        <p:txBody>
          <a:bodyPr/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Let’s create EmployeeService interface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JDBC </a:t>
            </a:r>
            <a:b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with Spring Boot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91" y="2286000"/>
            <a:ext cx="858202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50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74</a:t>
            </a:fld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600201"/>
            <a:ext cx="8229600" cy="685800"/>
          </a:xfrm>
        </p:spPr>
        <p:txBody>
          <a:bodyPr/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Let’s implement EmployeeService interface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JDBC </a:t>
            </a:r>
            <a:b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with Spring Boot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7848600" cy="4304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91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75</a:t>
            </a:fld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600201"/>
            <a:ext cx="8229600" cy="685800"/>
          </a:xfrm>
        </p:spPr>
        <p:txBody>
          <a:bodyPr/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Let’s create EmployeeDao interface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JDBC </a:t>
            </a:r>
            <a:b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with Spring Boot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47" y="2514600"/>
            <a:ext cx="701992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945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76</a:t>
            </a:fld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600201"/>
            <a:ext cx="8229600" cy="685800"/>
          </a:xfrm>
        </p:spPr>
        <p:txBody>
          <a:bodyPr/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Implement EmployeeDao interface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JDBC </a:t>
            </a:r>
            <a:b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with Spring Boot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98792"/>
            <a:ext cx="8458200" cy="4073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54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77</a:t>
            </a:fld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600201"/>
            <a:ext cx="8229600" cy="685800"/>
          </a:xfrm>
        </p:spPr>
        <p:txBody>
          <a:bodyPr/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Implement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EmployeeDao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interface (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contd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…)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JDBC </a:t>
            </a:r>
            <a:b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with Spring Boot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62200"/>
            <a:ext cx="8590664" cy="311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208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78</a:t>
            </a:fld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600201"/>
            <a:ext cx="8229600" cy="685800"/>
          </a:xfrm>
        </p:spPr>
        <p:txBody>
          <a:bodyPr/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Create and run the application as stand-alone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JDBC </a:t>
            </a:r>
            <a:b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with Spring Boot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848600" cy="3209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967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79</a:t>
            </a:fld>
            <a:endParaRPr lang="en-IN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981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Boot Database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Data JPA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9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Spring Boot – Goals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To avoid complex XML configuration in Spring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To develop a production ready Spring applications in an easier way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To reduce the development time and run the application independently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Offer an easier way of getting started with the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69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Data JPA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JPA - Java Persistence API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Specification for ORM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SQL Databases are called Relational Databases(keys: primary &amp; foreign keys)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	JDBC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	Class &lt;-&gt; Table (you need to do the mapping yourself)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ORM maps Classes to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80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314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Data JPA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Spring Data JPA is a separate project 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It lets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you to work with ORM tools even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easier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You don’t need to write any XML configuration files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This is going to be super easy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Connecting to embedded Databases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Connecting to external Databases</a:t>
            </a:r>
          </a:p>
          <a:p>
            <a:pPr marL="0" indent="0">
              <a:buNone/>
            </a:pP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81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264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Data JPA</a:t>
            </a:r>
            <a:b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Marking your POJO as @Entity &amp; @Id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82</a:t>
            </a:fld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343025"/>
            <a:ext cx="7153275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33407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Data JPA</a:t>
            </a:r>
            <a:b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3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Creating </a:t>
            </a:r>
            <a:r>
              <a:rPr lang="en-US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Data Service Class /</a:t>
            </a:r>
            <a:br>
              <a:rPr lang="en-US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Creating a Spring Data JPA Repository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83</a:t>
            </a:fld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90800"/>
            <a:ext cx="8686800" cy="1870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083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Data JPA</a:t>
            </a:r>
            <a:b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3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Connecting to external Database (ORACLE)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84</a:t>
            </a:fld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25963"/>
          </a:xfrm>
        </p:spPr>
        <p:txBody>
          <a:bodyPr/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In pom.xml:</a:t>
            </a:r>
          </a:p>
          <a:p>
            <a:pPr lvl="1"/>
            <a:r>
              <a:rPr lang="en-US" sz="2400" dirty="0" smtClean="0">
                <a:latin typeface="Arial" pitchFamily="34" charset="0"/>
                <a:cs typeface="Arial" pitchFamily="34" charset="0"/>
              </a:rPr>
              <a:t>Add “oracle db” as dependency</a:t>
            </a:r>
          </a:p>
          <a:p>
            <a:pPr marL="400050" lvl="1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&lt;dependency&gt;</a:t>
            </a:r>
          </a:p>
          <a:p>
            <a:pPr marL="400050" lvl="1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    &lt;groupId&gt;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com.oracle</a:t>
            </a:r>
            <a:r>
              <a:rPr lang="en-US" dirty="0">
                <a:latin typeface="Arial" pitchFamily="34" charset="0"/>
                <a:cs typeface="Arial" pitchFamily="34" charset="0"/>
              </a:rPr>
              <a:t>&lt;/groupId&gt;</a:t>
            </a:r>
          </a:p>
          <a:p>
            <a:pPr marL="400050" lvl="1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    &lt;artifactId&gt;oracle&lt;/artifactId&gt;</a:t>
            </a:r>
          </a:p>
          <a:p>
            <a:pPr marL="400050" lvl="1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    &lt;version&gt;11.2.0.2.0&lt;/version&gt;</a:t>
            </a:r>
          </a:p>
          <a:p>
            <a:pPr marL="400050" lvl="1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&lt;/dependency&gt;</a:t>
            </a:r>
          </a:p>
          <a:p>
            <a:pPr lvl="2"/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80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Data JPA</a:t>
            </a:r>
            <a:b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3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Connecting to external Database (ORACLE)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85</a:t>
            </a:fld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25963"/>
          </a:xfrm>
        </p:spPr>
        <p:txBody>
          <a:bodyPr/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You would get an error in pom.xml saying oracle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Missing artifact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com.oracle:oracle:jar:</a:t>
            </a:r>
            <a:r>
              <a:rPr lang="en-US" sz="2800" dirty="0" smtClean="0"/>
              <a:t>11.2.0.2.0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This means, that this particular .jar file is not found in public maven repository due to licensing issue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You must download this file (ojdbc6.jar) from oracle website – for version 11.2.0.2.0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  <a:hlinkClick r:id="rId2"/>
              </a:rPr>
              <a:t>https://</a:t>
            </a:r>
            <a:r>
              <a:rPr lang="en-US" sz="2800" dirty="0" smtClean="0">
                <a:latin typeface="Arial" pitchFamily="34" charset="0"/>
                <a:cs typeface="Arial" pitchFamily="34" charset="0"/>
                <a:hlinkClick r:id="rId2"/>
              </a:rPr>
              <a:t>www.oracle.com/technetwork/apps-tech/jdbc-112010-090769.html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11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Data JPA</a:t>
            </a:r>
            <a:b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3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Connecting to external Database (ORACLE)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86</a:t>
            </a:fld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25963"/>
          </a:xfrm>
        </p:spPr>
        <p:txBody>
          <a:bodyPr/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Go to the folder where you have downloaded “ojdbc6.jar”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Now, install this .jar file into local maven repository by invoking the following command: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mvn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install:install-file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-Dfile=ojdbc6.jar -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DgroupId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=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com.oracle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-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DartifactId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=oracle -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Dversion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=11.2.0.2.0 -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Dpackaging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=jar -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DgeneratePom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=true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	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You should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get “BUILD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SUCCESS” message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0" y="4800600"/>
            <a:ext cx="4379794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This </a:t>
            </a:r>
            <a:r>
              <a:rPr lang="en-US" i="1" dirty="0">
                <a:solidFill>
                  <a:srgbClr val="FF0000"/>
                </a:solidFill>
              </a:rPr>
              <a:t>last parameter for generating a POM will save you from pom.xml warnings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5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Data JPA</a:t>
            </a:r>
            <a:b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3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Connecting to external Database (ORACLE)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87</a:t>
            </a:fld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600201"/>
            <a:ext cx="8229600" cy="990600"/>
          </a:xfrm>
        </p:spPr>
        <p:txBody>
          <a:bodyPr/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You should see an entry in your local maven repository: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21" b="53358"/>
          <a:stretch/>
        </p:blipFill>
        <p:spPr bwMode="auto">
          <a:xfrm>
            <a:off x="1066800" y="2684060"/>
            <a:ext cx="7192370" cy="341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449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Spring Data JPA</a:t>
            </a:r>
            <a:b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3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Connecting to external Database (ORACLE)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88</a:t>
            </a:fld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25963"/>
          </a:xfrm>
        </p:spPr>
        <p:txBody>
          <a:bodyPr/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Provide all connection details of ORACLE DB in application.properties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application.properties (resource folder)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server.port=8091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#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oracle db settings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spring.datasource.url=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jdbc:oracle:thin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:@localhost:1521:xe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spring.datasource.username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=&lt;&lt;your-user-name&gt;&gt;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spring.datasource.password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=&lt;&lt;your-password&gt;&gt;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spring.datasource.driver-class-name=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oracle.jdbc.OracleDriver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43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89</a:t>
            </a:fld>
            <a:endParaRPr lang="en-IN" dirty="0"/>
          </a:p>
        </p:txBody>
      </p:sp>
      <p:sp>
        <p:nvSpPr>
          <p:cNvPr id="5" name="Subtitle 3"/>
          <p:cNvSpPr>
            <a:spLocks noGrp="1"/>
          </p:cNvSpPr>
          <p:nvPr>
            <p:ph type="title"/>
          </p:nvPr>
        </p:nvSpPr>
        <p:spPr>
          <a:xfrm>
            <a:off x="381000" y="24384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End of Spring Boot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01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845"/>
            <a:ext cx="8229600" cy="79216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Spring Boot – Set up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- JAVA 8 JDK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- Spring STS (Spring Tool Suite)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-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flavor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Eclipse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- tweaked to work with spring boot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- Download from </a:t>
            </a:r>
            <a:r>
              <a:rPr lang="en-US" dirty="0">
                <a:latin typeface="Times New Roman" pitchFamily="18" charset="0"/>
                <a:cs typeface="Times New Roman" pitchFamily="18" charset="0"/>
                <a:hlinkClick r:id="rId3"/>
              </a:rPr>
              <a:t>https://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3"/>
              </a:rPr>
              <a:t>spring.io/tools3/sts/all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Java dependencies: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Use Maven as dependency management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EB92-6F84-4A9E-9A59-D2D5AB212173}" type="slidenum">
              <a:rPr lang="en-IN" smtClean="0"/>
              <a:pPr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15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G Grey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15300</TotalTime>
  <Words>2976</Words>
  <Application>Microsoft Office PowerPoint</Application>
  <PresentationFormat>On-screen Show (4:3)</PresentationFormat>
  <Paragraphs>682</Paragraphs>
  <Slides>89</Slides>
  <Notes>49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MG Grey Theme</vt:lpstr>
      <vt:lpstr>PowerPoint Presentation</vt:lpstr>
      <vt:lpstr>What is Spring Boot</vt:lpstr>
      <vt:lpstr>What is Spring Boot?</vt:lpstr>
      <vt:lpstr>Problems with Spring</vt:lpstr>
      <vt:lpstr>Spring Boot - Characteristics</vt:lpstr>
      <vt:lpstr>Spring Boot - Characteristics</vt:lpstr>
      <vt:lpstr>Spring Boot - Advantages</vt:lpstr>
      <vt:lpstr>Spring Boot – Goals </vt:lpstr>
      <vt:lpstr>Spring Boot – Set up</vt:lpstr>
      <vt:lpstr>Download STS and install https://spring.io/tools3/sts/all/</vt:lpstr>
      <vt:lpstr>Managing Dependencies</vt:lpstr>
      <vt:lpstr>Java Dependencies</vt:lpstr>
      <vt:lpstr>Java Dependencies with  Maven</vt:lpstr>
      <vt:lpstr>Create starter project with Maven</vt:lpstr>
      <vt:lpstr>Creating spring boot application </vt:lpstr>
      <vt:lpstr>Creating a maven project</vt:lpstr>
      <vt:lpstr>Do you know?</vt:lpstr>
      <vt:lpstr>Include meta-dependency</vt:lpstr>
      <vt:lpstr>Create a Java class with main method</vt:lpstr>
      <vt:lpstr>Run the project Java Application</vt:lpstr>
      <vt:lpstr>Look at the console</vt:lpstr>
      <vt:lpstr>Changing the container’s port no</vt:lpstr>
      <vt:lpstr>Starting Spring Boot The magic line - SpringApplication.run()</vt:lpstr>
      <vt:lpstr>The magic of annotation</vt:lpstr>
      <vt:lpstr>Access the URL</vt:lpstr>
      <vt:lpstr>Why Spring Boot is stand-alone?</vt:lpstr>
      <vt:lpstr>Add a controller class</vt:lpstr>
      <vt:lpstr>Add Controller class</vt:lpstr>
      <vt:lpstr>Restart the application</vt:lpstr>
      <vt:lpstr>Spring Boot Starters</vt:lpstr>
      <vt:lpstr>Spring Boot Starters</vt:lpstr>
      <vt:lpstr>Case Study – Customer Management System</vt:lpstr>
      <vt:lpstr>Returning list objects</vt:lpstr>
      <vt:lpstr>Returning objects</vt:lpstr>
      <vt:lpstr>Verify in postman </vt:lpstr>
      <vt:lpstr>Customers API – How to design?</vt:lpstr>
      <vt:lpstr>Designing Customers API</vt:lpstr>
      <vt:lpstr>Designing Customers API</vt:lpstr>
      <vt:lpstr>Designing Customers API</vt:lpstr>
      <vt:lpstr>Introducing service classes/layer</vt:lpstr>
      <vt:lpstr>Create a service class</vt:lpstr>
      <vt:lpstr>Create a service class</vt:lpstr>
      <vt:lpstr>Create a service class</vt:lpstr>
      <vt:lpstr>Modify the controller class now</vt:lpstr>
      <vt:lpstr>Implementing /customers/name API Getting a single resource</vt:lpstr>
      <vt:lpstr>Add a controller method</vt:lpstr>
      <vt:lpstr>Add a service method</vt:lpstr>
      <vt:lpstr>Invoke the API</vt:lpstr>
      <vt:lpstr>Implementing POST method Adding a single resource</vt:lpstr>
      <vt:lpstr>Implementing POST method Add a service method</vt:lpstr>
      <vt:lpstr>Creating a new Customer using this API?</vt:lpstr>
      <vt:lpstr>Creating a new Customer using this API</vt:lpstr>
      <vt:lpstr>HANDS-ON</vt:lpstr>
      <vt:lpstr>Spring Initializr</vt:lpstr>
      <vt:lpstr>Spring Boot CLI</vt:lpstr>
      <vt:lpstr>Test Spring Boot CLI</vt:lpstr>
      <vt:lpstr>Write Controller in groovy script </vt:lpstr>
      <vt:lpstr>Run the groovy script</vt:lpstr>
      <vt:lpstr>Groovy script in execution</vt:lpstr>
      <vt:lpstr>Using STS IDE  Spring Starter Project</vt:lpstr>
      <vt:lpstr>Using STS IDE  Spring Starter Project</vt:lpstr>
      <vt:lpstr>Using STS IDE  Spring Starter Project</vt:lpstr>
      <vt:lpstr>How to find the property names?</vt:lpstr>
      <vt:lpstr>Spring Boot Database  Spring JDBC</vt:lpstr>
      <vt:lpstr>Spring JDBC  with Spring Boot</vt:lpstr>
      <vt:lpstr>Spring JDBC  with Spring Boot</vt:lpstr>
      <vt:lpstr>Spring JDBC  with Spring Boot</vt:lpstr>
      <vt:lpstr>PowerPoint Presentation</vt:lpstr>
      <vt:lpstr>PowerPoint Presentation</vt:lpstr>
      <vt:lpstr>Spring JDBC  with Spring Boot</vt:lpstr>
      <vt:lpstr>Spring JDBC  with Spring Boot</vt:lpstr>
      <vt:lpstr>Spring JDBC  with Spring Boot</vt:lpstr>
      <vt:lpstr>Spring JDBC  with Spring Boot</vt:lpstr>
      <vt:lpstr>Spring JDBC  with Spring Boot</vt:lpstr>
      <vt:lpstr>Spring JDBC  with Spring Boot</vt:lpstr>
      <vt:lpstr>Spring JDBC  with Spring Boot</vt:lpstr>
      <vt:lpstr>Spring JDBC  with Spring Boot</vt:lpstr>
      <vt:lpstr>Spring JDBC  with Spring Boot</vt:lpstr>
      <vt:lpstr>PowerPoint Presentation</vt:lpstr>
      <vt:lpstr>Spring Data JPA</vt:lpstr>
      <vt:lpstr>Spring Data JPA</vt:lpstr>
      <vt:lpstr>Spring Data JPA Marking your POJO as @Entity &amp; @Id</vt:lpstr>
      <vt:lpstr>Spring Data JPA Creating Data Service Class / Creating a Spring Data JPA Repository</vt:lpstr>
      <vt:lpstr>Spring Data JPA Connecting to external Database (ORACLE)</vt:lpstr>
      <vt:lpstr>Spring Data JPA Connecting to external Database (ORACLE)</vt:lpstr>
      <vt:lpstr>Spring Data JPA Connecting to external Database (ORACLE)</vt:lpstr>
      <vt:lpstr>Spring Data JPA Connecting to external Database (ORACLE)</vt:lpstr>
      <vt:lpstr>Spring Data JPA Connecting to external Database (ORACLE)</vt:lpstr>
      <vt:lpstr>End of Spring Boot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Ramani  Venkatesh</dc:creator>
  <cp:lastModifiedBy>Guru</cp:lastModifiedBy>
  <cp:revision>1018</cp:revision>
  <dcterms:created xsi:type="dcterms:W3CDTF">2014-11-14T08:39:44Z</dcterms:created>
  <dcterms:modified xsi:type="dcterms:W3CDTF">2020-06-09T02:52:48Z</dcterms:modified>
</cp:coreProperties>
</file>